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11"/>
  </p:notesMasterIdLst>
  <p:sldIdLst>
    <p:sldId id="266" r:id="rId2"/>
    <p:sldId id="284" r:id="rId3"/>
    <p:sldId id="285" r:id="rId4"/>
    <p:sldId id="286" r:id="rId5"/>
    <p:sldId id="287" r:id="rId6"/>
    <p:sldId id="289" r:id="rId7"/>
    <p:sldId id="288" r:id="rId8"/>
    <p:sldId id="290" r:id="rId9"/>
    <p:sldId id="268"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6305" autoAdjust="0"/>
  </p:normalViewPr>
  <p:slideViewPr>
    <p:cSldViewPr>
      <p:cViewPr varScale="1">
        <p:scale>
          <a:sx n="64" d="100"/>
          <a:sy n="64" d="100"/>
        </p:scale>
        <p:origin x="738" y="60"/>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pPr/>
              <a:t>5/30/2021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pPr/>
              <a:t>‹#›</a:t>
            </a:fld>
            <a:endParaRPr lang="en-US"/>
          </a:p>
        </p:txBody>
      </p:sp>
    </p:spTree>
    <p:extLst>
      <p:ext uri="{BB962C8B-B14F-4D97-AF65-F5344CB8AC3E}">
        <p14:creationId xmlns:p14="http://schemas.microsoft.com/office/powerpoint/2010/main"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hyperlink" Target="https://medium.com/stream-processing/what-is-stream-processing-1eadfca11b97"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mapr.com/blog/real-time-streaming-data-pipelines-apache-apis-kafka-spark-streaming-and-hbase/" TargetMode="External"/><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hyperlink" Target="https://aws.amazon.com/streaming-data/" TargetMode="Externa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wso2.com/blogs/thesource/2017/10/a-smarter-transport-management-system-for-london-with-the-help-of-wso2/" TargetMode="External"/><Relationship Id="rId2" Type="http://schemas.openxmlformats.org/officeDocument/2006/relationships/hyperlink" Target="http://srinathsview.blogspot.com/2014/05/debs-grand-challenge-2014-smart-grids-4.html" TargetMode="External"/><Relationship Id="rId1" Type="http://schemas.openxmlformats.org/officeDocument/2006/relationships/slideLayout" Target="../slideLayouts/slideLayout3.xml"/><Relationship Id="rId5" Type="http://schemas.openxmlformats.org/officeDocument/2006/relationships/hyperlink" Target="https://medium.com/stream-processing/what-is-stream-processing-1eadfca11b97" TargetMode="External"/><Relationship Id="rId4" Type="http://schemas.openxmlformats.org/officeDocument/2006/relationships/hyperlink" Target="https://www.infoq.com/articles/machine-learning-techniques-predictive-maintenance"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smtClean="0"/>
              <a:t>Streaming Data Applications</a:t>
            </a:r>
            <a:endParaRPr lang="en-US" dirty="0"/>
          </a:p>
        </p:txBody>
      </p:sp>
      <p:sp>
        <p:nvSpPr>
          <p:cNvPr id="6" name="Subtitle 5"/>
          <p:cNvSpPr>
            <a:spLocks noGrp="1"/>
          </p:cNvSpPr>
          <p:nvPr>
            <p:ph type="subTitle" idx="1"/>
          </p:nvPr>
        </p:nvSpPr>
        <p:spPr/>
        <p:txBody>
          <a:bodyPr/>
          <a:lstStyle/>
          <a:p>
            <a:r>
              <a:rPr lang="en-US" sz="1800" dirty="0" smtClean="0">
                <a:solidFill>
                  <a:srgbClr val="211D71"/>
                </a:solidFill>
              </a:rPr>
              <a:t>Pravin Y Pawar</a:t>
            </a:r>
            <a:endParaRPr lang="en-US" sz="1800" dirty="0">
              <a:solidFill>
                <a:srgbClr val="211D71"/>
              </a:solidFill>
            </a:endParaRPr>
          </a:p>
        </p:txBody>
      </p:sp>
    </p:spTree>
    <p:extLst>
      <p:ext uri="{BB962C8B-B14F-4D97-AF65-F5344CB8AC3E}">
        <p14:creationId xmlns:p14="http://schemas.microsoft.com/office/powerpoint/2010/main" val="3797254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
            </a:r>
            <a:br>
              <a:rPr lang="en-IN" dirty="0" smtClean="0"/>
            </a:br>
            <a:r>
              <a:rPr lang="en-IN" dirty="0" smtClean="0"/>
              <a:t>Why is stream Processing needed?</a:t>
            </a:r>
            <a:br>
              <a:rPr lang="en-IN" dirty="0" smtClean="0"/>
            </a:br>
            <a:endParaRPr lang="en-IN" dirty="0"/>
          </a:p>
        </p:txBody>
      </p:sp>
      <p:sp>
        <p:nvSpPr>
          <p:cNvPr id="3" name="Text Placeholder 2"/>
          <p:cNvSpPr>
            <a:spLocks noGrp="1"/>
          </p:cNvSpPr>
          <p:nvPr>
            <p:ph type="body" sz="quarter" idx="13"/>
          </p:nvPr>
        </p:nvSpPr>
        <p:spPr>
          <a:xfrm>
            <a:off x="857739" y="1600201"/>
            <a:ext cx="10160000" cy="3200399"/>
          </a:xfrm>
        </p:spPr>
        <p:txBody>
          <a:bodyPr/>
          <a:lstStyle/>
          <a:p>
            <a:r>
              <a:rPr lang="en-IN" dirty="0" smtClean="0"/>
              <a:t>Some data naturally comes as a never-ending stream of events. To do batch processing, you need to store it, stop data collection at some time and processes the data. </a:t>
            </a:r>
          </a:p>
          <a:p>
            <a:r>
              <a:rPr lang="en-IN" dirty="0" smtClean="0"/>
              <a:t>Then you have to do the next batch and then worry about aggregating across multiple batches. </a:t>
            </a:r>
          </a:p>
          <a:p>
            <a:r>
              <a:rPr lang="en-IN" dirty="0" smtClean="0"/>
              <a:t>In contrast, streaming handles never ending data streams gracefully and naturally. </a:t>
            </a:r>
          </a:p>
          <a:p>
            <a:r>
              <a:rPr lang="en-IN" dirty="0" smtClean="0"/>
              <a:t>You can detect patterns, inspect results, look at multiple levels of focus, and also easily look at data from multiple streams simultaneously.</a:t>
            </a:r>
          </a:p>
          <a:p>
            <a:endParaRPr lang="en-US" dirty="0" smtClean="0"/>
          </a:p>
          <a:p>
            <a:endParaRPr lang="en-US" dirty="0" smtClean="0"/>
          </a:p>
          <a:p>
            <a:endParaRPr lang="en-US" dirty="0" smtClean="0"/>
          </a:p>
          <a:p>
            <a:endParaRPr lang="en-IN" dirty="0"/>
          </a:p>
        </p:txBody>
      </p:sp>
      <p:sp>
        <p:nvSpPr>
          <p:cNvPr id="4" name="Text Placeholder 3"/>
          <p:cNvSpPr>
            <a:spLocks noGrp="1"/>
          </p:cNvSpPr>
          <p:nvPr>
            <p:ph type="body" sz="quarter" idx="14"/>
          </p:nvPr>
        </p:nvSpPr>
        <p:spPr/>
        <p:txBody>
          <a:bodyPr/>
          <a:lstStyle/>
          <a:p>
            <a:r>
              <a:rPr lang="en-US" dirty="0" smtClean="0"/>
              <a:t>Reason 1</a:t>
            </a:r>
            <a:endParaRPr lang="en-IN" dirty="0"/>
          </a:p>
        </p:txBody>
      </p:sp>
      <p:sp>
        <p:nvSpPr>
          <p:cNvPr id="6" name="TextBox 5"/>
          <p:cNvSpPr txBox="1"/>
          <p:nvPr/>
        </p:nvSpPr>
        <p:spPr>
          <a:xfrm>
            <a:off x="838200" y="5181600"/>
            <a:ext cx="9677400" cy="369332"/>
          </a:xfrm>
          <a:prstGeom prst="rect">
            <a:avLst/>
          </a:prstGeom>
          <a:noFill/>
        </p:spPr>
        <p:txBody>
          <a:bodyPr wrap="square" rtlCol="0">
            <a:spAutoFit/>
          </a:bodyPr>
          <a:lstStyle/>
          <a:p>
            <a:r>
              <a:rPr lang="en-US" dirty="0" smtClean="0"/>
              <a:t>Source : </a:t>
            </a:r>
            <a:r>
              <a:rPr lang="en-IN" dirty="0" smtClean="0">
                <a:hlinkClick r:id="rId2"/>
              </a:rPr>
              <a:t>https://medium.com/stream-processing/what-is-stream-processing-1eadfca11b97</a:t>
            </a:r>
            <a:endParaRPr lang="en-IN" dirty="0"/>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
            </a:r>
            <a:br>
              <a:rPr lang="en-IN" dirty="0" smtClean="0"/>
            </a:br>
            <a:r>
              <a:rPr lang="en-IN" dirty="0" smtClean="0"/>
              <a:t>Why is stream Processing needed? (2)</a:t>
            </a:r>
            <a:br>
              <a:rPr lang="en-IN" dirty="0" smtClean="0"/>
            </a:br>
            <a:endParaRPr lang="en-IN" dirty="0"/>
          </a:p>
        </p:txBody>
      </p:sp>
      <p:sp>
        <p:nvSpPr>
          <p:cNvPr id="3" name="Text Placeholder 2"/>
          <p:cNvSpPr>
            <a:spLocks noGrp="1"/>
          </p:cNvSpPr>
          <p:nvPr>
            <p:ph type="body" sz="quarter" idx="13"/>
          </p:nvPr>
        </p:nvSpPr>
        <p:spPr/>
        <p:txBody>
          <a:bodyPr/>
          <a:lstStyle/>
          <a:p>
            <a:r>
              <a:rPr lang="en-IN" dirty="0" smtClean="0"/>
              <a:t>Stream processing naturally fit with time series data and detecting patterns over time.</a:t>
            </a:r>
          </a:p>
          <a:p>
            <a:r>
              <a:rPr lang="en-IN" dirty="0" smtClean="0"/>
              <a:t>For example, if you are trying to detect the length of a web session in a never-ending stream ( this is an example of trying to detect a sequence). </a:t>
            </a:r>
          </a:p>
          <a:p>
            <a:r>
              <a:rPr lang="en-IN" dirty="0" smtClean="0"/>
              <a:t>It is very hard to do it with batches as some session will fall into two batches. </a:t>
            </a:r>
          </a:p>
          <a:p>
            <a:r>
              <a:rPr lang="en-IN" dirty="0" smtClean="0"/>
              <a:t>Stream processing can handle this easily.</a:t>
            </a:r>
            <a:endParaRPr lang="en-IN" dirty="0"/>
          </a:p>
        </p:txBody>
      </p:sp>
      <p:sp>
        <p:nvSpPr>
          <p:cNvPr id="4" name="Text Placeholder 3"/>
          <p:cNvSpPr>
            <a:spLocks noGrp="1"/>
          </p:cNvSpPr>
          <p:nvPr>
            <p:ph type="body" sz="quarter" idx="14"/>
          </p:nvPr>
        </p:nvSpPr>
        <p:spPr/>
        <p:txBody>
          <a:bodyPr/>
          <a:lstStyle/>
          <a:p>
            <a:r>
              <a:rPr lang="en-US" dirty="0" smtClean="0"/>
              <a:t>Reason 2</a:t>
            </a:r>
            <a:endParaRPr lang="en-IN" dirty="0"/>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Why is stream Processing needed? (3)</a:t>
            </a:r>
            <a:endParaRPr lang="en-IN" dirty="0"/>
          </a:p>
        </p:txBody>
      </p:sp>
      <p:sp>
        <p:nvSpPr>
          <p:cNvPr id="3" name="Text Placeholder 2"/>
          <p:cNvSpPr>
            <a:spLocks noGrp="1"/>
          </p:cNvSpPr>
          <p:nvPr>
            <p:ph type="body" sz="quarter" idx="13"/>
          </p:nvPr>
        </p:nvSpPr>
        <p:spPr>
          <a:xfrm>
            <a:off x="857739" y="1600201"/>
            <a:ext cx="10160000" cy="3047999"/>
          </a:xfrm>
        </p:spPr>
        <p:txBody>
          <a:bodyPr/>
          <a:lstStyle/>
          <a:p>
            <a:r>
              <a:rPr lang="en-IN" dirty="0" smtClean="0"/>
              <a:t>Batch processing lets the data build up and try to process them at once while stream processing process data as they come in hence spread the processing over time. </a:t>
            </a:r>
          </a:p>
          <a:p>
            <a:r>
              <a:rPr lang="en-IN" dirty="0" smtClean="0"/>
              <a:t>Hence stream processing can work with a lot less hardware than batch processing. </a:t>
            </a:r>
          </a:p>
          <a:p>
            <a:r>
              <a:rPr lang="en-IN" dirty="0" smtClean="0"/>
              <a:t>Furthermore, stream processing also enables approximate query processing via systematic load shedding. </a:t>
            </a:r>
          </a:p>
          <a:p>
            <a:r>
              <a:rPr lang="en-IN" dirty="0" smtClean="0"/>
              <a:t>Hence stream processing fits naturally into use cases where approximate answers are sufficient.</a:t>
            </a:r>
            <a:endParaRPr lang="en-IN" dirty="0"/>
          </a:p>
        </p:txBody>
      </p:sp>
      <p:sp>
        <p:nvSpPr>
          <p:cNvPr id="4" name="Text Placeholder 3"/>
          <p:cNvSpPr>
            <a:spLocks noGrp="1"/>
          </p:cNvSpPr>
          <p:nvPr>
            <p:ph type="body" sz="quarter" idx="14"/>
          </p:nvPr>
        </p:nvSpPr>
        <p:spPr/>
        <p:txBody>
          <a:bodyPr/>
          <a:lstStyle/>
          <a:p>
            <a:r>
              <a:rPr lang="en-US" dirty="0" smtClean="0"/>
              <a:t>Reason 3</a:t>
            </a:r>
            <a:endParaRPr lang="en-IN" dirty="0"/>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Why is stream Processing needed? (4)</a:t>
            </a:r>
            <a:endParaRPr lang="en-IN" dirty="0"/>
          </a:p>
        </p:txBody>
      </p:sp>
      <p:sp>
        <p:nvSpPr>
          <p:cNvPr id="3" name="Text Placeholder 2"/>
          <p:cNvSpPr>
            <a:spLocks noGrp="1"/>
          </p:cNvSpPr>
          <p:nvPr>
            <p:ph type="body" sz="quarter" idx="13"/>
          </p:nvPr>
        </p:nvSpPr>
        <p:spPr/>
        <p:txBody>
          <a:bodyPr/>
          <a:lstStyle/>
          <a:p>
            <a:r>
              <a:rPr lang="en-IN" dirty="0" smtClean="0"/>
              <a:t>Finally, there are a lot of streaming data available ( e.g. customer transactions, activities, website visits) and they will grow faster with </a:t>
            </a:r>
            <a:r>
              <a:rPr lang="en-IN" dirty="0" err="1" smtClean="0"/>
              <a:t>IoT</a:t>
            </a:r>
            <a:r>
              <a:rPr lang="en-IN" dirty="0" smtClean="0"/>
              <a:t> use cases ( all kind of sensors). </a:t>
            </a:r>
          </a:p>
          <a:p>
            <a:r>
              <a:rPr lang="en-IN" dirty="0" smtClean="0"/>
              <a:t>Streaming is a much more natural model to think about and program those use cases.</a:t>
            </a:r>
            <a:endParaRPr lang="en-IN" dirty="0"/>
          </a:p>
        </p:txBody>
      </p:sp>
      <p:sp>
        <p:nvSpPr>
          <p:cNvPr id="4" name="Text Placeholder 3"/>
          <p:cNvSpPr>
            <a:spLocks noGrp="1"/>
          </p:cNvSpPr>
          <p:nvPr>
            <p:ph type="body" sz="quarter" idx="14"/>
          </p:nvPr>
        </p:nvSpPr>
        <p:spPr/>
        <p:txBody>
          <a:bodyPr/>
          <a:lstStyle/>
          <a:p>
            <a:r>
              <a:rPr lang="en-US" dirty="0" smtClean="0"/>
              <a:t>Reason 4</a:t>
            </a:r>
            <a:endParaRPr lang="en-IN" dirty="0"/>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0" dirty="0" smtClean="0"/>
              <a:t/>
            </a:r>
            <a:br>
              <a:rPr lang="en-IN" b="0" dirty="0" smtClean="0"/>
            </a:br>
            <a:r>
              <a:rPr lang="en-IN" b="0" dirty="0" smtClean="0"/>
              <a:t>Streaming Data Sources</a:t>
            </a:r>
            <a:br>
              <a:rPr lang="en-IN" b="0" dirty="0" smtClean="0"/>
            </a:br>
            <a:endParaRPr lang="en-IN" dirty="0"/>
          </a:p>
        </p:txBody>
      </p:sp>
      <p:sp>
        <p:nvSpPr>
          <p:cNvPr id="3" name="Text Placeholder 2"/>
          <p:cNvSpPr>
            <a:spLocks noGrp="1"/>
          </p:cNvSpPr>
          <p:nvPr>
            <p:ph type="body" sz="quarter" idx="13"/>
          </p:nvPr>
        </p:nvSpPr>
        <p:spPr/>
        <p:txBody>
          <a:bodyPr/>
          <a:lstStyle/>
          <a:p>
            <a:endParaRPr lang="en-IN" dirty="0"/>
          </a:p>
        </p:txBody>
      </p:sp>
      <p:sp>
        <p:nvSpPr>
          <p:cNvPr id="4" name="Text Placeholder 3"/>
          <p:cNvSpPr>
            <a:spLocks noGrp="1"/>
          </p:cNvSpPr>
          <p:nvPr>
            <p:ph type="body" sz="quarter" idx="14"/>
          </p:nvPr>
        </p:nvSpPr>
        <p:spPr/>
        <p:txBody>
          <a:bodyPr/>
          <a:lstStyle/>
          <a:p>
            <a:endParaRPr lang="en-IN" dirty="0"/>
          </a:p>
        </p:txBody>
      </p:sp>
      <p:pic>
        <p:nvPicPr>
          <p:cNvPr id="1026" name="Picture 2"/>
          <p:cNvPicPr>
            <a:picLocks noChangeAspect="1" noChangeArrowheads="1"/>
          </p:cNvPicPr>
          <p:nvPr/>
        </p:nvPicPr>
        <p:blipFill>
          <a:blip r:embed="rId2" cstate="print"/>
          <a:srcRect/>
          <a:stretch>
            <a:fillRect/>
          </a:stretch>
        </p:blipFill>
        <p:spPr bwMode="auto">
          <a:xfrm>
            <a:off x="2390775" y="1733550"/>
            <a:ext cx="7410450" cy="3390900"/>
          </a:xfrm>
          <a:prstGeom prst="rect">
            <a:avLst/>
          </a:prstGeom>
          <a:noFill/>
          <a:ln w="9525">
            <a:noFill/>
            <a:miter lim="800000"/>
            <a:headEnd/>
            <a:tailEnd/>
          </a:ln>
        </p:spPr>
      </p:pic>
      <p:sp>
        <p:nvSpPr>
          <p:cNvPr id="6" name="TextBox 5"/>
          <p:cNvSpPr txBox="1"/>
          <p:nvPr/>
        </p:nvSpPr>
        <p:spPr>
          <a:xfrm>
            <a:off x="914400" y="5562600"/>
            <a:ext cx="7924800" cy="646331"/>
          </a:xfrm>
          <a:prstGeom prst="rect">
            <a:avLst/>
          </a:prstGeom>
          <a:noFill/>
        </p:spPr>
        <p:txBody>
          <a:bodyPr wrap="square" rtlCol="0">
            <a:spAutoFit/>
          </a:bodyPr>
          <a:lstStyle/>
          <a:p>
            <a:r>
              <a:rPr lang="en-US" dirty="0" smtClean="0"/>
              <a:t>Source : </a:t>
            </a:r>
            <a:r>
              <a:rPr lang="en-IN" dirty="0" smtClean="0">
                <a:hlinkClick r:id="rId3"/>
              </a:rPr>
              <a:t>https://mapr.com/blog/real-time-streaming-data-pipelines-apache-apis-kafka-spark-streaming-and-hbase/</a:t>
            </a:r>
            <a:endParaRPr lang="en-IN" dirty="0"/>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0" dirty="0" smtClean="0"/>
              <a:t/>
            </a:r>
            <a:br>
              <a:rPr lang="en-IN" b="0" dirty="0" smtClean="0"/>
            </a:br>
            <a:r>
              <a:rPr lang="en-IN" b="0" dirty="0" smtClean="0"/>
              <a:t>Streaming Data </a:t>
            </a:r>
            <a:r>
              <a:rPr lang="en-IN" b="0" smtClean="0"/>
              <a:t>Examples </a:t>
            </a:r>
            <a:r>
              <a:rPr lang="en-IN" b="0" dirty="0" smtClean="0"/>
              <a:t/>
            </a:r>
            <a:br>
              <a:rPr lang="en-IN" b="0" dirty="0" smtClean="0"/>
            </a:br>
            <a:endParaRPr lang="en-IN" dirty="0"/>
          </a:p>
        </p:txBody>
      </p:sp>
      <p:sp>
        <p:nvSpPr>
          <p:cNvPr id="3" name="Text Placeholder 2"/>
          <p:cNvSpPr>
            <a:spLocks noGrp="1"/>
          </p:cNvSpPr>
          <p:nvPr>
            <p:ph type="body" sz="quarter" idx="13"/>
          </p:nvPr>
        </p:nvSpPr>
        <p:spPr>
          <a:xfrm>
            <a:off x="857739" y="1600201"/>
            <a:ext cx="10160000" cy="4571999"/>
          </a:xfrm>
        </p:spPr>
        <p:txBody>
          <a:bodyPr>
            <a:normAutofit fontScale="92500" lnSpcReduction="20000"/>
          </a:bodyPr>
          <a:lstStyle/>
          <a:p>
            <a:r>
              <a:rPr lang="en-IN" dirty="0" smtClean="0"/>
              <a:t>Sensors in transportation vehicles, industrial equipment, and farm machinery send data to a streaming application. The application monitors performance, detects any potential defects in advance, and places a spare part order automatically preventing equipment down time.</a:t>
            </a:r>
          </a:p>
          <a:p>
            <a:r>
              <a:rPr lang="en-IN" dirty="0" smtClean="0"/>
              <a:t>A financial institution tracks changes in the stock market in real time, computes value-at-risk, and automatically rebalances portfolios based on stock price movements.</a:t>
            </a:r>
          </a:p>
          <a:p>
            <a:r>
              <a:rPr lang="en-IN" dirty="0" smtClean="0"/>
              <a:t>A real-estate website tracks a subset of data from consumers’ mobile devices and makes real-time property recommendations of properties to visit based on their geo-location.</a:t>
            </a:r>
            <a:br>
              <a:rPr lang="en-IN" dirty="0" smtClean="0"/>
            </a:br>
            <a:endParaRPr lang="en-IN" dirty="0" smtClean="0"/>
          </a:p>
          <a:p>
            <a:r>
              <a:rPr lang="en-IN" dirty="0" smtClean="0"/>
              <a:t>A solar power company has to maintain power throughput for its customers, or pay penalties. It implemented a streaming data application that monitors of all of panels in the field, and schedules service in real time, thereby minimizing the periods of low throughput from each panel and the associated penalty payouts.</a:t>
            </a:r>
            <a:br>
              <a:rPr lang="en-IN" dirty="0" smtClean="0"/>
            </a:br>
            <a:endParaRPr lang="en-IN" dirty="0" smtClean="0"/>
          </a:p>
          <a:p>
            <a:r>
              <a:rPr lang="en-IN" dirty="0" smtClean="0"/>
              <a:t>A media publisher streams billions of click stream records from its online properties, aggregates and enriches the data with demographic information about users, and optimizes content placement on its site, delivering relevancy and better experience to its audience.</a:t>
            </a:r>
          </a:p>
          <a:p>
            <a:r>
              <a:rPr lang="en-IN" dirty="0" smtClean="0"/>
              <a:t>An online gaming company collects streaming data about player-game interactions, and feeds the data into its gaming platform. It then analyzes the data in real-time, offers incentives and dynamic experiences to engage its players.</a:t>
            </a:r>
          </a:p>
          <a:p>
            <a:endParaRPr lang="en-IN" dirty="0"/>
          </a:p>
        </p:txBody>
      </p:sp>
      <p:sp>
        <p:nvSpPr>
          <p:cNvPr id="4" name="Text Placeholder 3"/>
          <p:cNvSpPr>
            <a:spLocks noGrp="1"/>
          </p:cNvSpPr>
          <p:nvPr>
            <p:ph type="body" sz="quarter" idx="14"/>
          </p:nvPr>
        </p:nvSpPr>
        <p:spPr/>
        <p:txBody>
          <a:bodyPr/>
          <a:lstStyle/>
          <a:p>
            <a:endParaRPr lang="en-IN"/>
          </a:p>
        </p:txBody>
      </p:sp>
      <p:sp>
        <p:nvSpPr>
          <p:cNvPr id="5" name="TextBox 4"/>
          <p:cNvSpPr txBox="1"/>
          <p:nvPr/>
        </p:nvSpPr>
        <p:spPr>
          <a:xfrm>
            <a:off x="1066800" y="6019800"/>
            <a:ext cx="7696200" cy="369332"/>
          </a:xfrm>
          <a:prstGeom prst="rect">
            <a:avLst/>
          </a:prstGeom>
          <a:noFill/>
        </p:spPr>
        <p:txBody>
          <a:bodyPr wrap="square" rtlCol="0">
            <a:spAutoFit/>
          </a:bodyPr>
          <a:lstStyle/>
          <a:p>
            <a:r>
              <a:rPr lang="en-US" dirty="0" smtClean="0"/>
              <a:t>Source : </a:t>
            </a:r>
            <a:r>
              <a:rPr lang="en-IN" dirty="0" smtClean="0">
                <a:hlinkClick r:id="rId2"/>
              </a:rPr>
              <a:t>https://aws.amazon.com/streaming-data/</a:t>
            </a:r>
            <a:endParaRPr lang="en-IN" dirty="0"/>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
            </a:r>
            <a:br>
              <a:rPr lang="en-IN" dirty="0" smtClean="0"/>
            </a:br>
            <a:r>
              <a:rPr lang="en-IN" dirty="0" smtClean="0"/>
              <a:t>Who is using Stream Processing?</a:t>
            </a:r>
            <a:br>
              <a:rPr lang="en-IN" dirty="0" smtClean="0"/>
            </a:br>
            <a:endParaRPr lang="en-IN" dirty="0"/>
          </a:p>
        </p:txBody>
      </p:sp>
      <p:sp>
        <p:nvSpPr>
          <p:cNvPr id="3" name="Text Placeholder 2"/>
          <p:cNvSpPr>
            <a:spLocks noGrp="1"/>
          </p:cNvSpPr>
          <p:nvPr>
            <p:ph type="body" sz="quarter" idx="13"/>
          </p:nvPr>
        </p:nvSpPr>
        <p:spPr>
          <a:xfrm>
            <a:off x="857739" y="1600201"/>
            <a:ext cx="10160000" cy="4800599"/>
          </a:xfrm>
        </p:spPr>
        <p:txBody>
          <a:bodyPr>
            <a:normAutofit fontScale="92500" lnSpcReduction="10000"/>
          </a:bodyPr>
          <a:lstStyle/>
          <a:p>
            <a:r>
              <a:rPr lang="en-IN" dirty="0" smtClean="0"/>
              <a:t>Algorithmic Trading, Stock Market Surveillance,</a:t>
            </a:r>
          </a:p>
          <a:p>
            <a:r>
              <a:rPr lang="en-IN" dirty="0" smtClean="0"/>
              <a:t>Smart Patient Care</a:t>
            </a:r>
          </a:p>
          <a:p>
            <a:r>
              <a:rPr lang="en-IN" dirty="0" smtClean="0"/>
              <a:t>Monitoring a production line</a:t>
            </a:r>
          </a:p>
          <a:p>
            <a:r>
              <a:rPr lang="en-IN" dirty="0" smtClean="0"/>
              <a:t>Supply chain optimizations</a:t>
            </a:r>
          </a:p>
          <a:p>
            <a:r>
              <a:rPr lang="en-IN" dirty="0" smtClean="0"/>
              <a:t>Intrusion, Surveillance and Fraud Detection </a:t>
            </a:r>
            <a:endParaRPr lang="en-IN" dirty="0" smtClean="0"/>
          </a:p>
          <a:p>
            <a:r>
              <a:rPr lang="en-IN" dirty="0" smtClean="0"/>
              <a:t>Most </a:t>
            </a:r>
            <a:r>
              <a:rPr lang="en-IN" dirty="0" smtClean="0"/>
              <a:t>Smart Device Applications: Smart Car, Smart Home ..</a:t>
            </a:r>
          </a:p>
          <a:p>
            <a:r>
              <a:rPr lang="en-IN" dirty="0" smtClean="0"/>
              <a:t>Smart Grid — (e.g. load prediction and outlier plug detection see</a:t>
            </a:r>
            <a:r>
              <a:rPr lang="en-IN" dirty="0" smtClean="0">
                <a:hlinkClick r:id="rId2"/>
              </a:rPr>
              <a:t> Smart grids, 4 Billion events, throughout in range of 100Ks</a:t>
            </a:r>
            <a:r>
              <a:rPr lang="en-IN" dirty="0" smtClean="0"/>
              <a:t>)</a:t>
            </a:r>
          </a:p>
          <a:p>
            <a:r>
              <a:rPr lang="en-IN" dirty="0" smtClean="0"/>
              <a:t>Traffic Monitoring, </a:t>
            </a:r>
            <a:r>
              <a:rPr lang="en-IN" dirty="0" err="1" smtClean="0"/>
              <a:t>Geofencing</a:t>
            </a:r>
            <a:r>
              <a:rPr lang="en-IN" dirty="0" smtClean="0"/>
              <a:t>, Vehicle, and Wildlife tracking — e.g.</a:t>
            </a:r>
            <a:r>
              <a:rPr lang="en-IN" dirty="0" smtClean="0">
                <a:hlinkClick r:id="rId3"/>
              </a:rPr>
              <a:t> TFL London</a:t>
            </a:r>
            <a:r>
              <a:rPr lang="en-IN" dirty="0" smtClean="0"/>
              <a:t> Transport Management System</a:t>
            </a:r>
          </a:p>
          <a:p>
            <a:r>
              <a:rPr lang="en-IN" dirty="0" smtClean="0"/>
              <a:t>Sports analytics — Augment Sports with real-time analytics </a:t>
            </a:r>
          </a:p>
          <a:p>
            <a:r>
              <a:rPr lang="en-IN" dirty="0" smtClean="0"/>
              <a:t>Context-aware promotions and advertising</a:t>
            </a:r>
          </a:p>
          <a:p>
            <a:r>
              <a:rPr lang="en-IN" dirty="0" smtClean="0"/>
              <a:t>Computer system and network monitoring</a:t>
            </a:r>
          </a:p>
          <a:p>
            <a:r>
              <a:rPr lang="en-IN" dirty="0" smtClean="0"/>
              <a:t>Predictive Maintenance, (e.g.</a:t>
            </a:r>
            <a:r>
              <a:rPr lang="en-IN" dirty="0" smtClean="0">
                <a:hlinkClick r:id="rId4"/>
              </a:rPr>
              <a:t> Machine Learning Techniques for Predictive Maintenance)</a:t>
            </a:r>
            <a:endParaRPr lang="en-IN" dirty="0" smtClean="0"/>
          </a:p>
          <a:p>
            <a:r>
              <a:rPr lang="en-IN" dirty="0" smtClean="0"/>
              <a:t>Geospatial data processing</a:t>
            </a:r>
          </a:p>
          <a:p>
            <a:endParaRPr lang="en-IN" dirty="0"/>
          </a:p>
        </p:txBody>
      </p:sp>
      <p:sp>
        <p:nvSpPr>
          <p:cNvPr id="4" name="Text Placeholder 3"/>
          <p:cNvSpPr>
            <a:spLocks noGrp="1"/>
          </p:cNvSpPr>
          <p:nvPr>
            <p:ph type="body" sz="quarter" idx="14"/>
          </p:nvPr>
        </p:nvSpPr>
        <p:spPr/>
        <p:txBody>
          <a:bodyPr/>
          <a:lstStyle/>
          <a:p>
            <a:r>
              <a:rPr lang="en-US" dirty="0" smtClean="0"/>
              <a:t>Streaming Data Use cases</a:t>
            </a:r>
            <a:endParaRPr lang="en-IN" dirty="0"/>
          </a:p>
        </p:txBody>
      </p:sp>
      <p:sp>
        <p:nvSpPr>
          <p:cNvPr id="5" name="TextBox 4"/>
          <p:cNvSpPr txBox="1"/>
          <p:nvPr/>
        </p:nvSpPr>
        <p:spPr>
          <a:xfrm>
            <a:off x="762000" y="6400800"/>
            <a:ext cx="9677400" cy="369332"/>
          </a:xfrm>
          <a:prstGeom prst="rect">
            <a:avLst/>
          </a:prstGeom>
          <a:noFill/>
        </p:spPr>
        <p:txBody>
          <a:bodyPr wrap="square" rtlCol="0">
            <a:spAutoFit/>
          </a:bodyPr>
          <a:lstStyle/>
          <a:p>
            <a:r>
              <a:rPr lang="en-US" dirty="0" smtClean="0"/>
              <a:t>Source : </a:t>
            </a:r>
            <a:r>
              <a:rPr lang="en-IN" dirty="0" smtClean="0">
                <a:hlinkClick r:id="rId5"/>
              </a:rPr>
              <a:t>https://medium.com/stream-processing/what-is-stream-processing-1eadfca11b97</a:t>
            </a:r>
            <a:endParaRPr lang="en-IN" dirty="0"/>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smtClean="0"/>
              <a:t>In our next session: Sources of Streaming Data</a:t>
            </a:r>
            <a:endParaRPr lang="en-US" dirty="0"/>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3185</TotalTime>
  <Words>495</Words>
  <Application>Microsoft Office PowerPoint</Application>
  <PresentationFormat>Widescreen</PresentationFormat>
  <Paragraphs>55</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Helvetica</vt:lpstr>
      <vt:lpstr>Helvetica Light</vt:lpstr>
      <vt:lpstr>Office Theme</vt:lpstr>
      <vt:lpstr>Streaming Data Applications</vt:lpstr>
      <vt:lpstr> Why is stream Processing needed? </vt:lpstr>
      <vt:lpstr> Why is stream Processing needed? (2) </vt:lpstr>
      <vt:lpstr>Why is stream Processing needed? (3)</vt:lpstr>
      <vt:lpstr>Why is stream Processing needed? (4)</vt:lpstr>
      <vt:lpstr> Streaming Data Sources </vt:lpstr>
      <vt:lpstr> Streaming Data Examples  </vt:lpstr>
      <vt:lpstr> Who is using Stream Processing? </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pravin pawar</cp:lastModifiedBy>
  <cp:revision>232</cp:revision>
  <dcterms:created xsi:type="dcterms:W3CDTF">2018-10-16T06:13:57Z</dcterms:created>
  <dcterms:modified xsi:type="dcterms:W3CDTF">2021-05-30T02:57:35Z</dcterms:modified>
</cp:coreProperties>
</file>

<file path=docProps/thumbnail.jpeg>
</file>